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819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9A3C8-2FFF-4901-9612-6765ED3D3B7D}" type="datetimeFigureOut">
              <a:rPr lang="ru-RU"/>
              <a:pPr>
                <a:defRPr/>
              </a:pPr>
              <a:t>12.07.2026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F88E4-CCC0-432D-B299-BB38B9A52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D0F44-D35E-41E9-9114-1C27CBAD1DBB}" type="datetimeFigureOut">
              <a:rPr lang="ru-RU"/>
              <a:pPr>
                <a:defRPr/>
              </a:pPr>
              <a:t>12.07.2026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F1945-8484-4A05-9C76-C56761F17D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48A3C-1E7B-49C1-B814-8059D67F5629}" type="datetimeFigureOut">
              <a:rPr lang="ru-RU"/>
              <a:pPr>
                <a:defRPr/>
              </a:pPr>
              <a:t>12.07.2026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2058F-F6BA-4A1E-94D7-F4BC9B1A93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EB539-76E9-49A6-8797-08009B93EE79}" type="datetimeFigureOut">
              <a:rPr lang="ru-RU"/>
              <a:pPr>
                <a:defRPr/>
              </a:pPr>
              <a:t>12.07.2026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EBB7B-FDBD-4044-A372-9D9F3FF106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08474-22A2-4D35-AA86-A2C217293B3D}" type="datetimeFigureOut">
              <a:rPr lang="ru-RU"/>
              <a:pPr>
                <a:defRPr/>
              </a:pPr>
              <a:t>12.07.2026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FCC0C-DEDA-47F1-B871-C014B67E19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83B18-6E58-4143-B0A5-83F0ABA99F6E}" type="datetimeFigureOut">
              <a:rPr lang="ru-RU"/>
              <a:pPr>
                <a:defRPr/>
              </a:pPr>
              <a:t>12.07.2026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B6FC5-F7D4-480D-A252-80F4D1BB4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E4797-6C2A-4827-9421-287B9272590C}" type="datetimeFigureOut">
              <a:rPr lang="ru-RU"/>
              <a:pPr>
                <a:defRPr/>
              </a:pPr>
              <a:t>12.07.2026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7D95E-864C-4FF1-8515-CA129F3AD7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A5F79-65DB-4EE1-9BD4-F9B3665F3510}" type="datetimeFigureOut">
              <a:rPr lang="ru-RU"/>
              <a:pPr>
                <a:defRPr/>
              </a:pPr>
              <a:t>12.07.2026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DB71E-D10D-43A6-9E9F-B66C4EDF8C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41970-1437-4ADE-ACF8-33C2D20E65F5}" type="datetimeFigureOut">
              <a:rPr lang="ru-RU"/>
              <a:pPr>
                <a:defRPr/>
              </a:pPr>
              <a:t>12.07.2026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BAA0A-AF7D-471F-9FDF-00B97E8E5D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24EE6-A852-4AB8-ACB3-1E79E6EB17FA}" type="datetimeFigureOut">
              <a:rPr lang="ru-RU"/>
              <a:pPr>
                <a:defRPr/>
              </a:pPr>
              <a:t>12.07.2026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E39D6-A6BE-47C5-ADBF-483A25DCFF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DB2CE-6BCA-4CF1-BB8C-1EC1F36B4071}" type="datetimeFigureOut">
              <a:rPr lang="ru-RU"/>
              <a:pPr>
                <a:defRPr/>
              </a:pPr>
              <a:t>12.07.2026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C7233-950C-4A8C-958E-EE4604665A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B5129DC-C1C9-4879-A991-C9D3ABCC3244}" type="datetimeFigureOut">
              <a:rPr lang="ru-RU"/>
              <a:pPr>
                <a:defRPr/>
              </a:pPr>
              <a:t>12.07.2026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CB320E-631C-4C33-880F-B7B92A7526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7450" y="1712497"/>
            <a:ext cx="4173900" cy="92333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non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СЕРТИФИКАТ</a:t>
            </a: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50" y="2943225"/>
            <a:ext cx="8891588" cy="1781175"/>
          </a:xfrm>
        </p:spPr>
        <p:txBody>
          <a:bodyPr/>
          <a:lstStyle/>
          <a:p>
            <a:pPr>
              <a:spcBef>
                <a:spcPct val="30000"/>
              </a:spcBef>
            </a:pPr>
            <a:endParaRPr lang="en-US" sz="500" dirty="0" smtClean="0">
              <a:solidFill>
                <a:schemeClr val="tx1"/>
              </a:solidFill>
            </a:endParaRPr>
          </a:p>
          <a:p>
            <a:pPr>
              <a:spcBef>
                <a:spcPct val="30000"/>
              </a:spcBef>
            </a:pPr>
            <a:r>
              <a:rPr lang="ru-RU" sz="2800" b="1" dirty="0" smtClean="0">
                <a:solidFill>
                  <a:schemeClr val="tx1"/>
                </a:solidFill>
              </a:rPr>
              <a:t>ХРОМОВА ЕЛЕНА СЕРГЕЕВНА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>
              <a:spcBef>
                <a:spcPct val="30000"/>
              </a:spcBef>
            </a:pPr>
            <a:endParaRPr lang="ru-RU" sz="500" b="1" dirty="0" smtClean="0">
              <a:solidFill>
                <a:schemeClr val="tx1"/>
              </a:solidFill>
            </a:endParaRPr>
          </a:p>
          <a:p>
            <a:pPr lvl="0" eaLnBrk="0" hangingPunct="0">
              <a:spcBef>
                <a:spcPct val="0"/>
              </a:spcBef>
            </a:pPr>
            <a:r>
              <a:rPr lang="ru-RU" sz="1600" b="1" dirty="0" smtClean="0">
                <a:solidFill>
                  <a:schemeClr val="tx1"/>
                </a:solidFill>
              </a:rPr>
              <a:t>принял</a:t>
            </a:r>
            <a:r>
              <a:rPr lang="en-US" sz="1600" b="1" dirty="0" smtClean="0">
                <a:solidFill>
                  <a:schemeClr val="tx1"/>
                </a:solidFill>
              </a:rPr>
              <a:t>(</a:t>
            </a:r>
            <a:r>
              <a:rPr lang="ru-RU" sz="1600" b="1" dirty="0" smtClean="0">
                <a:solidFill>
                  <a:schemeClr val="tx1"/>
                </a:solidFill>
              </a:rPr>
              <a:t>а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r>
              <a:rPr lang="ru-RU" sz="1600" b="1" dirty="0" smtClean="0">
                <a:solidFill>
                  <a:schemeClr val="tx1"/>
                </a:solidFill>
              </a:rPr>
              <a:t> участие в </a:t>
            </a:r>
            <a:r>
              <a:rPr lang="en-US" altLang="ru-RU" sz="1600" b="1" dirty="0" smtClean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XII</a:t>
            </a:r>
            <a:r>
              <a:rPr lang="ru-RU" altLang="ru-RU" sz="1600" b="1" dirty="0" smtClean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600" b="1" dirty="0" smtClean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Национальной кристаллохимической конференции</a:t>
            </a:r>
            <a:endParaRPr lang="en-US" altLang="ru-RU" sz="1600" b="1" dirty="0">
              <a:solidFill>
                <a:schemeClr val="tx1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ct val="30000"/>
              </a:spcBef>
            </a:pPr>
            <a:r>
              <a:rPr lang="ru-RU" sz="1600" b="1" dirty="0" smtClean="0">
                <a:solidFill>
                  <a:schemeClr val="tx1"/>
                </a:solidFill>
              </a:rPr>
              <a:t>с устным/стендовым докладом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60648"/>
            <a:ext cx="8604448" cy="6381327"/>
          </a:xfrm>
          <a:prstGeom prst="rect">
            <a:avLst/>
          </a:prstGeom>
          <a:noFill/>
          <a:ln w="114300" cmpd="thickThin">
            <a:gradFill flip="none" rotWithShape="1">
              <a:gsLst>
                <a:gs pos="30000">
                  <a:schemeClr val="accent6">
                    <a:lumMod val="50000"/>
                  </a:schemeClr>
                </a:gs>
                <a:gs pos="80000">
                  <a:schemeClr val="accent6">
                    <a:lumMod val="75000"/>
                  </a:schemeClr>
                </a:gs>
              </a:gsLst>
              <a:path path="rect">
                <a:fillToRect r="100000" b="100000"/>
              </a:path>
              <a:tileRect l="-100000" t="-100000"/>
            </a:gra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4380" y="63674"/>
            <a:ext cx="9036496" cy="6768752"/>
          </a:xfrm>
          <a:prstGeom prst="rect">
            <a:avLst/>
          </a:prstGeom>
          <a:noFill/>
          <a:ln w="114300" cmpd="dbl">
            <a:gradFill flip="none" rotWithShape="1">
              <a:gsLst>
                <a:gs pos="21000">
                  <a:schemeClr val="accent6">
                    <a:lumMod val="50000"/>
                  </a:schemeClr>
                </a:gs>
                <a:gs pos="98000">
                  <a:schemeClr val="accent6">
                    <a:lumMod val="75000"/>
                  </a:schemeClr>
                </a:gs>
              </a:gsLst>
              <a:path path="rect">
                <a:fillToRect r="100000" b="100000"/>
              </a:path>
              <a:tileRect l="-100000" t="-100000"/>
            </a:gra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21" name="TextBox 9"/>
          <p:cNvSpPr txBox="1">
            <a:spLocks noChangeArrowheads="1"/>
          </p:cNvSpPr>
          <p:nvPr/>
        </p:nvSpPr>
        <p:spPr bwMode="auto">
          <a:xfrm>
            <a:off x="3497275" y="6159500"/>
            <a:ext cx="25526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719138"/>
            <a:r>
              <a:rPr lang="ru-RU" altLang="ru-RU" sz="1400" smtClean="0">
                <a:latin typeface="Calibri" pitchFamily="34" charset="0"/>
              </a:rPr>
              <a:t>Апатиты</a:t>
            </a:r>
            <a:r>
              <a:rPr lang="ru-RU" altLang="ru-RU" sz="1400" smtClean="0">
                <a:latin typeface="Calibri" pitchFamily="34" charset="0"/>
              </a:rPr>
              <a:t>, 5-10 </a:t>
            </a:r>
            <a:r>
              <a:rPr lang="ru-RU" altLang="ru-RU" sz="1400" smtClean="0">
                <a:latin typeface="Calibri" pitchFamily="34" charset="0"/>
              </a:rPr>
              <a:t>июля </a:t>
            </a:r>
            <a:r>
              <a:rPr lang="ru-RU" altLang="ru-RU" sz="1400" smtClean="0">
                <a:latin typeface="Calibri" pitchFamily="34" charset="0"/>
              </a:rPr>
              <a:t>2026 </a:t>
            </a:r>
            <a:r>
              <a:rPr lang="ru-RU" altLang="ru-RU" sz="1400" dirty="0" smtClean="0">
                <a:latin typeface="Calibri" pitchFamily="34" charset="0"/>
              </a:rPr>
              <a:t>года</a:t>
            </a:r>
            <a:endParaRPr lang="ru-RU" altLang="ru-RU" sz="1400" dirty="0">
              <a:latin typeface="Calibri" pitchFamily="34" charset="0"/>
            </a:endParaRPr>
          </a:p>
        </p:txBody>
      </p:sp>
      <p:sp>
        <p:nvSpPr>
          <p:cNvPr id="13322" name="TextBox 10"/>
          <p:cNvSpPr txBox="1">
            <a:spLocks noChangeArrowheads="1"/>
          </p:cNvSpPr>
          <p:nvPr/>
        </p:nvSpPr>
        <p:spPr bwMode="auto">
          <a:xfrm>
            <a:off x="611561" y="4941888"/>
            <a:ext cx="742529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719138"/>
            <a:endParaRPr lang="ru-RU" altLang="ru-RU" sz="1400" dirty="0">
              <a:latin typeface="Calibri" pitchFamily="34" charset="0"/>
            </a:endParaRPr>
          </a:p>
          <a:p>
            <a:pPr algn="just" defTabSz="719138"/>
            <a:r>
              <a:rPr lang="ru-RU" altLang="ru-RU" sz="1400" dirty="0">
                <a:latin typeface="Calibri" pitchFamily="34" charset="0"/>
              </a:rPr>
              <a:t>Председатель </a:t>
            </a:r>
            <a:r>
              <a:rPr lang="ru-RU" altLang="ru-RU" sz="1400" dirty="0" smtClean="0">
                <a:latin typeface="Calibri" pitchFamily="34" charset="0"/>
              </a:rPr>
              <a:t>Программного комитета</a:t>
            </a:r>
            <a:r>
              <a:rPr lang="ru-RU" altLang="ru-RU" sz="1400" dirty="0">
                <a:latin typeface="Calibri" pitchFamily="34" charset="0"/>
              </a:rPr>
              <a:t>,</a:t>
            </a:r>
            <a:r>
              <a:rPr lang="de-DE" altLang="ru-RU" sz="1400" dirty="0">
                <a:latin typeface="Calibri" pitchFamily="34" charset="0"/>
              </a:rPr>
              <a:t> </a:t>
            </a:r>
            <a:endParaRPr lang="ru-RU" altLang="ru-RU" sz="1400" dirty="0">
              <a:latin typeface="Calibri" pitchFamily="34" charset="0"/>
            </a:endParaRPr>
          </a:p>
          <a:p>
            <a:pPr algn="just" defTabSz="719138"/>
            <a:r>
              <a:rPr lang="ru-RU" altLang="ru-RU" sz="1400" dirty="0">
                <a:latin typeface="Calibri" pitchFamily="34" charset="0"/>
              </a:rPr>
              <a:t>а</a:t>
            </a:r>
            <a:r>
              <a:rPr lang="ru-RU" altLang="ru-RU" sz="1400" dirty="0" smtClean="0">
                <a:latin typeface="Calibri" pitchFamily="34" charset="0"/>
              </a:rPr>
              <a:t>кадемик  </a:t>
            </a:r>
            <a:r>
              <a:rPr lang="ru-RU" altLang="ru-RU" sz="1400" dirty="0" smtClean="0">
                <a:latin typeface="Calibri" pitchFamily="34" charset="0"/>
              </a:rPr>
              <a:t>РАН    </a:t>
            </a:r>
            <a:r>
              <a:rPr lang="ru-RU" altLang="ru-RU" sz="1400" dirty="0">
                <a:latin typeface="Calibri" pitchFamily="34" charset="0"/>
              </a:rPr>
              <a:t>						</a:t>
            </a:r>
            <a:r>
              <a:rPr lang="ru-RU" altLang="ru-RU" sz="1400" dirty="0" smtClean="0">
                <a:latin typeface="Calibri" pitchFamily="34" charset="0"/>
              </a:rPr>
              <a:t>Е.В. Антипов</a:t>
            </a:r>
            <a:endParaRPr lang="ru-RU" altLang="ru-RU" sz="1500" dirty="0">
              <a:latin typeface="Calibri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65" y="833040"/>
            <a:ext cx="1445519" cy="1282670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85285" y="556290"/>
            <a:ext cx="5976664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</a:t>
            </a:r>
            <a:r>
              <a:rPr lang="en-US" alt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Национальная кристаллохимическая конференция</a:t>
            </a:r>
            <a:endParaRPr kumimoji="0" lang="en-US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" name="Рисунок 2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314" y="5184144"/>
            <a:ext cx="1714500" cy="58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33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Khromova</cp:lastModifiedBy>
  <cp:revision>59</cp:revision>
  <cp:lastPrinted>2018-10-15T08:46:52Z</cp:lastPrinted>
  <dcterms:created xsi:type="dcterms:W3CDTF">2017-06-20T08:01:37Z</dcterms:created>
  <dcterms:modified xsi:type="dcterms:W3CDTF">2026-07-12T17:25:44Z</dcterms:modified>
</cp:coreProperties>
</file>